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301" r:id="rId3"/>
    <p:sldId id="296" r:id="rId4"/>
    <p:sldId id="286" r:id="rId5"/>
    <p:sldId id="284" r:id="rId6"/>
    <p:sldId id="287" r:id="rId7"/>
    <p:sldId id="288" r:id="rId8"/>
    <p:sldId id="297" r:id="rId9"/>
    <p:sldId id="299" r:id="rId10"/>
    <p:sldId id="289" r:id="rId11"/>
    <p:sldId id="300" r:id="rId12"/>
    <p:sldId id="311" r:id="rId13"/>
    <p:sldId id="298" r:id="rId14"/>
    <p:sldId id="291" r:id="rId15"/>
    <p:sldId id="302" r:id="rId16"/>
    <p:sldId id="306" r:id="rId17"/>
    <p:sldId id="308" r:id="rId18"/>
    <p:sldId id="309" r:id="rId19"/>
    <p:sldId id="312" r:id="rId20"/>
    <p:sldId id="310" r:id="rId21"/>
    <p:sldId id="307" r:id="rId22"/>
    <p:sldId id="280" r:id="rId23"/>
  </p:sldIdLst>
  <p:sldSz cx="9144000" cy="5143500" type="screen16x9"/>
  <p:notesSz cx="6858000" cy="9144000"/>
  <p:embeddedFontLst>
    <p:embeddedFont>
      <p:font typeface="Lora" panose="020B0604020202020204" charset="0"/>
      <p:regular r:id="rId25"/>
      <p:bold r:id="rId26"/>
      <p:italic r:id="rId27"/>
      <p:boldItalic r:id="rId28"/>
    </p:embeddedFont>
    <p:embeddedFont>
      <p:font typeface="Quattrocento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8BDBBA-C7B4-48FB-A3F2-A901652E9E0D}">
  <a:tblStyle styleId="{DF8BDBBA-C7B4-48FB-A3F2-A901652E9E0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049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961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8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43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158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831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952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568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700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6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804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06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728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2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8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51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181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716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641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904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30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896742" y="2986387"/>
            <a:ext cx="4523699" cy="71338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Website </a:t>
            </a:r>
            <a:r>
              <a:rPr lang="en-US" dirty="0">
                <a:highlight>
                  <a:srgbClr val="FFCD00"/>
                </a:highlight>
              </a:rPr>
              <a:t>E-market</a:t>
            </a:r>
            <a:endParaRPr lang="en" dirty="0"/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Shape 61">
            <a:extLst>
              <a:ext uri="{FF2B5EF4-FFF2-40B4-BE49-F238E27FC236}">
                <a16:creationId xmlns:a16="http://schemas.microsoft.com/office/drawing/2014/main" id="{0A76BAFB-3E64-4A34-B103-3093B8022D14}"/>
              </a:ext>
            </a:extLst>
          </p:cNvPr>
          <p:cNvSpPr txBox="1">
            <a:spLocks/>
          </p:cNvSpPr>
          <p:nvPr/>
        </p:nvSpPr>
        <p:spPr>
          <a:xfrm>
            <a:off x="1896743" y="3769897"/>
            <a:ext cx="2110902" cy="7133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 err="1"/>
              <a:t>Nhóm</a:t>
            </a:r>
            <a:r>
              <a:rPr lang="en-US" dirty="0"/>
              <a:t> 15</a:t>
            </a:r>
            <a:endParaRPr lang="en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4A8090DD-58AD-42CF-8A5A-116EEA0E09B4}"/>
              </a:ext>
            </a:extLst>
          </p:cNvPr>
          <p:cNvSpPr txBox="1">
            <a:spLocks/>
          </p:cNvSpPr>
          <p:nvPr/>
        </p:nvSpPr>
        <p:spPr>
          <a:xfrm>
            <a:off x="1" y="1597960"/>
            <a:ext cx="9144000" cy="589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36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sz="4800" dirty="0" err="1"/>
              <a:t>Nhập</a:t>
            </a:r>
            <a:r>
              <a:rPr lang="en-US" sz="4800" dirty="0"/>
              <a:t> </a:t>
            </a:r>
            <a:r>
              <a:rPr lang="en-US" sz="4800" dirty="0" err="1"/>
              <a:t>môn</a:t>
            </a:r>
            <a:endParaRPr lang="en-US" sz="4800" dirty="0"/>
          </a:p>
          <a:p>
            <a:pPr algn="ctr"/>
            <a:r>
              <a:rPr lang="en-US" sz="4800" dirty="0" err="1"/>
              <a:t>công</a:t>
            </a:r>
            <a:r>
              <a:rPr lang="en-US" sz="4800" dirty="0"/>
              <a:t> </a:t>
            </a:r>
            <a:r>
              <a:rPr lang="en-US" sz="4800" dirty="0" err="1"/>
              <a:t>nghệ</a:t>
            </a:r>
            <a:r>
              <a:rPr lang="en-US" sz="4800" dirty="0"/>
              <a:t> </a:t>
            </a:r>
            <a:r>
              <a:rPr lang="en-US" sz="4800" dirty="0" err="1"/>
              <a:t>phần</a:t>
            </a:r>
            <a:r>
              <a:rPr lang="en-US" sz="4800" dirty="0"/>
              <a:t> </a:t>
            </a:r>
            <a:r>
              <a:rPr lang="en-US" sz="4800" dirty="0" err="1"/>
              <a:t>mềm</a:t>
            </a:r>
            <a:endParaRPr lang="en" sz="4800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42">
            <a:extLst>
              <a:ext uri="{FF2B5EF4-FFF2-40B4-BE49-F238E27FC236}">
                <a16:creationId xmlns:a16="http://schemas.microsoft.com/office/drawing/2014/main" id="{936A2340-FAED-4D50-BC57-7BC53798C0FA}"/>
              </a:ext>
            </a:extLst>
          </p:cNvPr>
          <p:cNvSpPr txBox="1">
            <a:spLocks/>
          </p:cNvSpPr>
          <p:nvPr/>
        </p:nvSpPr>
        <p:spPr>
          <a:xfrm>
            <a:off x="455461" y="826568"/>
            <a:ext cx="2848285" cy="34903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br>
              <a:rPr lang="en-US" dirty="0"/>
            </a:br>
            <a:r>
              <a:rPr lang="en" sz="3200" b="1" i="1" dirty="0">
                <a:latin typeface="Lora"/>
                <a:sym typeface="Lora"/>
              </a:rPr>
              <a:t>Mô h</a:t>
            </a:r>
            <a:r>
              <a:rPr lang="en-US" sz="3200" b="1" i="1" dirty="0" err="1">
                <a:latin typeface="Lora"/>
                <a:sym typeface="Lora"/>
              </a:rPr>
              <a:t>ình</a:t>
            </a:r>
            <a:r>
              <a:rPr lang="en" sz="3200" b="1" i="1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MVC</a:t>
            </a:r>
            <a:endParaRPr lang="en" sz="3200" b="1" i="1" dirty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br>
              <a:rPr lang="en-US" dirty="0"/>
            </a:br>
            <a:br>
              <a:rPr lang="en-US" dirty="0"/>
            </a:br>
            <a:r>
              <a:rPr lang="vi-VN" sz="1800" dirty="0">
                <a:latin typeface="+mj-lt"/>
              </a:rPr>
              <a:t>MVC </a:t>
            </a:r>
            <a:r>
              <a:rPr lang="vi-VN" sz="1800" dirty="0" err="1">
                <a:latin typeface="+mj-lt"/>
              </a:rPr>
              <a:t>là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từ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viết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tắt</a:t>
            </a:r>
            <a:r>
              <a:rPr lang="en-US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của</a:t>
            </a:r>
            <a:r>
              <a:rPr lang="en-US" sz="1800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Model</a:t>
            </a:r>
            <a:r>
              <a:rPr lang="en-US" sz="1800" b="1" dirty="0">
                <a:latin typeface="+mj-lt"/>
              </a:rPr>
              <a:t>-</a:t>
            </a:r>
            <a:r>
              <a:rPr lang="vi-VN" sz="1800" b="1" dirty="0" err="1">
                <a:latin typeface="+mj-lt"/>
              </a:rPr>
              <a:t>View</a:t>
            </a:r>
            <a:r>
              <a:rPr lang="en-US" sz="1800" b="1" dirty="0">
                <a:latin typeface="+mj-lt"/>
              </a:rPr>
              <a:t>-</a:t>
            </a:r>
            <a:r>
              <a:rPr lang="vi-VN" sz="1800" b="1" dirty="0" err="1">
                <a:latin typeface="+mj-lt"/>
              </a:rPr>
              <a:t>Controller</a:t>
            </a:r>
            <a:r>
              <a:rPr lang="vi-VN" sz="1800" dirty="0">
                <a:latin typeface="+mj-lt"/>
              </a:rPr>
              <a:t>. </a:t>
            </a:r>
            <a:r>
              <a:rPr lang="vi-VN" sz="1800" dirty="0" err="1">
                <a:latin typeface="+mj-lt"/>
              </a:rPr>
              <a:t>Nó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đại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diện</a:t>
            </a:r>
            <a:r>
              <a:rPr lang="vi-VN" sz="1800" dirty="0">
                <a:latin typeface="+mj-lt"/>
              </a:rPr>
              <a:t> cho </a:t>
            </a:r>
            <a:r>
              <a:rPr lang="vi-VN" sz="1800" dirty="0" err="1">
                <a:latin typeface="+mj-lt"/>
              </a:rPr>
              <a:t>các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nhà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phát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triển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kiến</a:t>
            </a:r>
            <a:r>
              <a:rPr lang="vi-VN" sz="1800" dirty="0">
                <a:latin typeface="+mj-lt"/>
              </a:rPr>
              <a:t> ​​</a:t>
            </a:r>
            <a:r>
              <a:rPr lang="vi-VN" sz="1800" dirty="0" err="1">
                <a:latin typeface="+mj-lt"/>
              </a:rPr>
              <a:t>trúc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áp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dụng</a:t>
            </a:r>
            <a:r>
              <a:rPr lang="vi-VN" sz="1800" dirty="0">
                <a:latin typeface="+mj-lt"/>
              </a:rPr>
              <a:t> khi xây </a:t>
            </a:r>
            <a:r>
              <a:rPr lang="vi-VN" sz="1800" dirty="0" err="1">
                <a:latin typeface="+mj-lt"/>
              </a:rPr>
              <a:t>dựng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các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ứng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dụng</a:t>
            </a:r>
            <a:endParaRPr lang="en" dirty="0">
              <a:latin typeface="+mj-lt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C082BFAB-EF49-47EA-83F4-C2DD07AA2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60" y="826568"/>
            <a:ext cx="5172018" cy="3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239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632D6FB2-206C-4745-9C66-524E68A2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93" y="660757"/>
            <a:ext cx="2857500" cy="160972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DF9B26D4-F0B8-425F-812D-5DB019C69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26" y="2571749"/>
            <a:ext cx="2587689" cy="1870126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E61D1569-8A26-4510-81B5-FF8BE0FA5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78" y="359491"/>
            <a:ext cx="3775587" cy="2212258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1E1E186-6F74-4C8A-BA4B-E96573C92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819" y="2356208"/>
            <a:ext cx="3573648" cy="22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66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lh4.googleusercontent.com/kQtfTX6Imlq9thLudtht2bNpEtBf9j4-EltsWUBQ9YKRqTwKIXxlZswlu7la375ve7z1SjQz7k-9bpvGFB3DIFI6UCpOCSlMa4Gg49zGvSpA6FpDQ3MwiIhYaBJ2PkC7y5QWjz_P">
            <a:extLst>
              <a:ext uri="{FF2B5EF4-FFF2-40B4-BE49-F238E27FC236}">
                <a16:creationId xmlns:a16="http://schemas.microsoft.com/office/drawing/2014/main" id="{A4475E2E-F4D2-44F1-BE8F-C000F457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797" y="424006"/>
            <a:ext cx="5536406" cy="4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4902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4" y="2221706"/>
            <a:ext cx="3228432" cy="63161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Demo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id="10" name="Tiêu đề phụ 2">
            <a:extLst>
              <a:ext uri="{FF2B5EF4-FFF2-40B4-BE49-F238E27FC236}">
                <a16:creationId xmlns:a16="http://schemas.microsoft.com/office/drawing/2014/main" id="{91693743-3B91-42B3-8517-C0D4A839F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7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5">
            <a:extLst>
              <a:ext uri="{FF2B5EF4-FFF2-40B4-BE49-F238E27FC236}">
                <a16:creationId xmlns:a16="http://schemas.microsoft.com/office/drawing/2014/main" id="{3074A34A-F1F6-4261-8E16-A93A0D183FE5}"/>
              </a:ext>
            </a:extLst>
          </p:cNvPr>
          <p:cNvSpPr/>
          <p:nvPr/>
        </p:nvSpPr>
        <p:spPr>
          <a:xfrm>
            <a:off x="1228258" y="318895"/>
            <a:ext cx="6703526" cy="46220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Shape 366">
            <a:extLst>
              <a:ext uri="{FF2B5EF4-FFF2-40B4-BE49-F238E27FC236}">
                <a16:creationId xmlns:a16="http://schemas.microsoft.com/office/drawing/2014/main" id="{9F5275A1-9851-485F-999E-D012D6A948C4}"/>
              </a:ext>
            </a:extLst>
          </p:cNvPr>
          <p:cNvSpPr/>
          <p:nvPr/>
        </p:nvSpPr>
        <p:spPr>
          <a:xfrm>
            <a:off x="1491921" y="565735"/>
            <a:ext cx="6160158" cy="345985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CFFE8B38-CE96-4B30-AD49-535DD985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241" y="565735"/>
            <a:ext cx="6150859" cy="34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68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5">
            <a:extLst>
              <a:ext uri="{FF2B5EF4-FFF2-40B4-BE49-F238E27FC236}">
                <a16:creationId xmlns:a16="http://schemas.microsoft.com/office/drawing/2014/main" id="{3074A34A-F1F6-4261-8E16-A93A0D183FE5}"/>
              </a:ext>
            </a:extLst>
          </p:cNvPr>
          <p:cNvSpPr/>
          <p:nvPr/>
        </p:nvSpPr>
        <p:spPr>
          <a:xfrm>
            <a:off x="1228258" y="318895"/>
            <a:ext cx="6703526" cy="46220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Shape 366">
            <a:extLst>
              <a:ext uri="{FF2B5EF4-FFF2-40B4-BE49-F238E27FC236}">
                <a16:creationId xmlns:a16="http://schemas.microsoft.com/office/drawing/2014/main" id="{9F5275A1-9851-485F-999E-D012D6A948C4}"/>
              </a:ext>
            </a:extLst>
          </p:cNvPr>
          <p:cNvSpPr/>
          <p:nvPr/>
        </p:nvSpPr>
        <p:spPr>
          <a:xfrm>
            <a:off x="1491921" y="565735"/>
            <a:ext cx="6160158" cy="345985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D5BC83A-0D59-41DE-9827-949A71AC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42" y="565735"/>
            <a:ext cx="6160158" cy="34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472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5">
            <a:extLst>
              <a:ext uri="{FF2B5EF4-FFF2-40B4-BE49-F238E27FC236}">
                <a16:creationId xmlns:a16="http://schemas.microsoft.com/office/drawing/2014/main" id="{3074A34A-F1F6-4261-8E16-A93A0D183FE5}"/>
              </a:ext>
            </a:extLst>
          </p:cNvPr>
          <p:cNvSpPr/>
          <p:nvPr/>
        </p:nvSpPr>
        <p:spPr>
          <a:xfrm>
            <a:off x="1228258" y="318895"/>
            <a:ext cx="6703526" cy="46220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Shape 366">
            <a:extLst>
              <a:ext uri="{FF2B5EF4-FFF2-40B4-BE49-F238E27FC236}">
                <a16:creationId xmlns:a16="http://schemas.microsoft.com/office/drawing/2014/main" id="{9F5275A1-9851-485F-999E-D012D6A948C4}"/>
              </a:ext>
            </a:extLst>
          </p:cNvPr>
          <p:cNvSpPr/>
          <p:nvPr/>
        </p:nvSpPr>
        <p:spPr>
          <a:xfrm>
            <a:off x="1491921" y="565735"/>
            <a:ext cx="6160158" cy="345985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5814046-7B8C-4567-9D45-BF529692E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42" y="565735"/>
            <a:ext cx="6160158" cy="34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6020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5">
            <a:extLst>
              <a:ext uri="{FF2B5EF4-FFF2-40B4-BE49-F238E27FC236}">
                <a16:creationId xmlns:a16="http://schemas.microsoft.com/office/drawing/2014/main" id="{3074A34A-F1F6-4261-8E16-A93A0D183FE5}"/>
              </a:ext>
            </a:extLst>
          </p:cNvPr>
          <p:cNvSpPr/>
          <p:nvPr/>
        </p:nvSpPr>
        <p:spPr>
          <a:xfrm>
            <a:off x="1228258" y="318895"/>
            <a:ext cx="6703526" cy="46220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Shape 366">
            <a:extLst>
              <a:ext uri="{FF2B5EF4-FFF2-40B4-BE49-F238E27FC236}">
                <a16:creationId xmlns:a16="http://schemas.microsoft.com/office/drawing/2014/main" id="{9F5275A1-9851-485F-999E-D012D6A948C4}"/>
              </a:ext>
            </a:extLst>
          </p:cNvPr>
          <p:cNvSpPr/>
          <p:nvPr/>
        </p:nvSpPr>
        <p:spPr>
          <a:xfrm>
            <a:off x="1491921" y="565735"/>
            <a:ext cx="6160158" cy="345985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45F2389-4310-472F-B223-5BD4E0535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41" y="565735"/>
            <a:ext cx="6160157" cy="34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2840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5">
            <a:extLst>
              <a:ext uri="{FF2B5EF4-FFF2-40B4-BE49-F238E27FC236}">
                <a16:creationId xmlns:a16="http://schemas.microsoft.com/office/drawing/2014/main" id="{3074A34A-F1F6-4261-8E16-A93A0D183FE5}"/>
              </a:ext>
            </a:extLst>
          </p:cNvPr>
          <p:cNvSpPr/>
          <p:nvPr/>
        </p:nvSpPr>
        <p:spPr>
          <a:xfrm>
            <a:off x="1228258" y="318895"/>
            <a:ext cx="6703526" cy="46220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Shape 366">
            <a:extLst>
              <a:ext uri="{FF2B5EF4-FFF2-40B4-BE49-F238E27FC236}">
                <a16:creationId xmlns:a16="http://schemas.microsoft.com/office/drawing/2014/main" id="{9F5275A1-9851-485F-999E-D012D6A948C4}"/>
              </a:ext>
            </a:extLst>
          </p:cNvPr>
          <p:cNvSpPr/>
          <p:nvPr/>
        </p:nvSpPr>
        <p:spPr>
          <a:xfrm>
            <a:off x="1491921" y="565735"/>
            <a:ext cx="6160158" cy="345985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65830BB-3B9C-44B3-ADF0-1657781F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41" y="565735"/>
            <a:ext cx="6160157" cy="34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635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5">
            <a:extLst>
              <a:ext uri="{FF2B5EF4-FFF2-40B4-BE49-F238E27FC236}">
                <a16:creationId xmlns:a16="http://schemas.microsoft.com/office/drawing/2014/main" id="{3074A34A-F1F6-4261-8E16-A93A0D183FE5}"/>
              </a:ext>
            </a:extLst>
          </p:cNvPr>
          <p:cNvSpPr/>
          <p:nvPr/>
        </p:nvSpPr>
        <p:spPr>
          <a:xfrm>
            <a:off x="1228258" y="318895"/>
            <a:ext cx="6703526" cy="46220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Shape 366">
            <a:extLst>
              <a:ext uri="{FF2B5EF4-FFF2-40B4-BE49-F238E27FC236}">
                <a16:creationId xmlns:a16="http://schemas.microsoft.com/office/drawing/2014/main" id="{9F5275A1-9851-485F-999E-D012D6A948C4}"/>
              </a:ext>
            </a:extLst>
          </p:cNvPr>
          <p:cNvSpPr/>
          <p:nvPr/>
        </p:nvSpPr>
        <p:spPr>
          <a:xfrm>
            <a:off x="1491921" y="565735"/>
            <a:ext cx="6160158" cy="345985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65830BB-3B9C-44B3-ADF0-1657781F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41" y="565735"/>
            <a:ext cx="6160157" cy="34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763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124">
            <a:extLst>
              <a:ext uri="{FF2B5EF4-FFF2-40B4-BE49-F238E27FC236}">
                <a16:creationId xmlns:a16="http://schemas.microsoft.com/office/drawing/2014/main" id="{733D993A-A6AD-4FF5-8DB9-2C77AF6F64DC}"/>
              </a:ext>
            </a:extLst>
          </p:cNvPr>
          <p:cNvCxnSpPr/>
          <p:nvPr/>
        </p:nvCxnSpPr>
        <p:spPr>
          <a:xfrm>
            <a:off x="-6025" y="1235594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" name="Shape 142">
            <a:extLst>
              <a:ext uri="{FF2B5EF4-FFF2-40B4-BE49-F238E27FC236}">
                <a16:creationId xmlns:a16="http://schemas.microsoft.com/office/drawing/2014/main" id="{936A2340-FAED-4D50-BC57-7BC53798C0FA}"/>
              </a:ext>
            </a:extLst>
          </p:cNvPr>
          <p:cNvSpPr txBox="1">
            <a:spLocks/>
          </p:cNvSpPr>
          <p:nvPr/>
        </p:nvSpPr>
        <p:spPr>
          <a:xfrm>
            <a:off x="1328617" y="2042080"/>
            <a:ext cx="4243754" cy="318144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Lora"/>
              </a:rPr>
              <a:t>1. Lê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Lora"/>
              </a:rPr>
              <a:t>Đình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Lora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Lora"/>
              </a:rPr>
              <a:t>Tài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Lora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Mai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endParaRPr 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42">
            <a:extLst>
              <a:ext uri="{FF2B5EF4-FFF2-40B4-BE49-F238E27FC236}">
                <a16:creationId xmlns:a16="http://schemas.microsoft.com/office/drawing/2014/main" id="{36D345CD-E485-4FB7-9721-444244986514}"/>
              </a:ext>
            </a:extLst>
          </p:cNvPr>
          <p:cNvSpPr txBox="1">
            <a:spLocks/>
          </p:cNvSpPr>
          <p:nvPr/>
        </p:nvSpPr>
        <p:spPr>
          <a:xfrm>
            <a:off x="5826371" y="2038173"/>
            <a:ext cx="3384061" cy="318144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20173352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20173344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20173359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20173369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20156447</a:t>
            </a:r>
            <a:endParaRPr 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22">
            <a:extLst>
              <a:ext uri="{FF2B5EF4-FFF2-40B4-BE49-F238E27FC236}">
                <a16:creationId xmlns:a16="http://schemas.microsoft.com/office/drawing/2014/main" id="{4DE7676D-A9A9-4ADD-926F-6D16C28C8477}"/>
              </a:ext>
            </a:extLst>
          </p:cNvPr>
          <p:cNvSpPr txBox="1">
            <a:spLocks/>
          </p:cNvSpPr>
          <p:nvPr/>
        </p:nvSpPr>
        <p:spPr>
          <a:xfrm>
            <a:off x="1951500" y="655694"/>
            <a:ext cx="52409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sz="4400" dirty="0" err="1">
                <a:highlight>
                  <a:srgbClr val="FFCD00"/>
                </a:highlight>
              </a:rPr>
              <a:t>Thành</a:t>
            </a:r>
            <a:r>
              <a:rPr lang="en-US" sz="4400" dirty="0">
                <a:highlight>
                  <a:srgbClr val="FFCD00"/>
                </a:highlight>
              </a:rPr>
              <a:t> </a:t>
            </a:r>
            <a:r>
              <a:rPr lang="en-US" sz="4400" dirty="0" err="1">
                <a:highlight>
                  <a:srgbClr val="FFCD00"/>
                </a:highlight>
              </a:rPr>
              <a:t>viên</a:t>
            </a:r>
            <a:endParaRPr lang="en" sz="44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42713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5">
            <a:extLst>
              <a:ext uri="{FF2B5EF4-FFF2-40B4-BE49-F238E27FC236}">
                <a16:creationId xmlns:a16="http://schemas.microsoft.com/office/drawing/2014/main" id="{3074A34A-F1F6-4261-8E16-A93A0D183FE5}"/>
              </a:ext>
            </a:extLst>
          </p:cNvPr>
          <p:cNvSpPr/>
          <p:nvPr/>
        </p:nvSpPr>
        <p:spPr>
          <a:xfrm>
            <a:off x="1228258" y="318895"/>
            <a:ext cx="6703526" cy="46220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Shape 366">
            <a:extLst>
              <a:ext uri="{FF2B5EF4-FFF2-40B4-BE49-F238E27FC236}">
                <a16:creationId xmlns:a16="http://schemas.microsoft.com/office/drawing/2014/main" id="{9F5275A1-9851-485F-999E-D012D6A948C4}"/>
              </a:ext>
            </a:extLst>
          </p:cNvPr>
          <p:cNvSpPr/>
          <p:nvPr/>
        </p:nvSpPr>
        <p:spPr>
          <a:xfrm>
            <a:off x="1491921" y="565735"/>
            <a:ext cx="6160158" cy="345985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65223D2-1F0A-471F-AF68-4FFE90301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42" y="565735"/>
            <a:ext cx="6160158" cy="34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9675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5">
            <a:extLst>
              <a:ext uri="{FF2B5EF4-FFF2-40B4-BE49-F238E27FC236}">
                <a16:creationId xmlns:a16="http://schemas.microsoft.com/office/drawing/2014/main" id="{3074A34A-F1F6-4261-8E16-A93A0D183FE5}"/>
              </a:ext>
            </a:extLst>
          </p:cNvPr>
          <p:cNvSpPr/>
          <p:nvPr/>
        </p:nvSpPr>
        <p:spPr>
          <a:xfrm>
            <a:off x="1228258" y="318895"/>
            <a:ext cx="6703526" cy="462207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Shape 366">
            <a:extLst>
              <a:ext uri="{FF2B5EF4-FFF2-40B4-BE49-F238E27FC236}">
                <a16:creationId xmlns:a16="http://schemas.microsoft.com/office/drawing/2014/main" id="{9F5275A1-9851-485F-999E-D012D6A948C4}"/>
              </a:ext>
            </a:extLst>
          </p:cNvPr>
          <p:cNvSpPr/>
          <p:nvPr/>
        </p:nvSpPr>
        <p:spPr>
          <a:xfrm>
            <a:off x="1491921" y="565735"/>
            <a:ext cx="6160158" cy="345985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screenshot here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7212E5B-088F-4245-BB2C-BE10B713C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42" y="565735"/>
            <a:ext cx="6160158" cy="34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049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71500" y="2558120"/>
            <a:ext cx="50213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</a:p>
        </p:txBody>
      </p:sp>
      <p:cxnSp>
        <p:nvCxnSpPr>
          <p:cNvPr id="377" name="Shape 377"/>
          <p:cNvCxnSpPr/>
          <p:nvPr/>
        </p:nvCxnSpPr>
        <p:spPr>
          <a:xfrm>
            <a:off x="6450" y="1893095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8" name="Shape 378"/>
          <p:cNvSpPr txBox="1">
            <a:spLocks noGrp="1"/>
          </p:cNvSpPr>
          <p:nvPr>
            <p:ph type="ctrTitle" idx="4294967295"/>
          </p:nvPr>
        </p:nvSpPr>
        <p:spPr>
          <a:xfrm>
            <a:off x="2371625" y="1280895"/>
            <a:ext cx="4908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cxnSp>
        <p:nvCxnSpPr>
          <p:cNvPr id="379" name="Shape 379"/>
          <p:cNvCxnSpPr/>
          <p:nvPr/>
        </p:nvCxnSpPr>
        <p:spPr>
          <a:xfrm>
            <a:off x="5589800" y="1893095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1323520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655104"/>
            <a:ext cx="505722" cy="475767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62638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4" y="2221706"/>
            <a:ext cx="3228432" cy="63161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Lí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" dirty="0">
              <a:highlight>
                <a:srgbClr val="FFFF00"/>
              </a:highlight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6CB2140-E40F-49F3-BF5D-2993105717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731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4294967295"/>
          </p:nvPr>
        </p:nvSpPr>
        <p:spPr>
          <a:xfrm>
            <a:off x="2281687" y="28086"/>
            <a:ext cx="4400552" cy="14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None/>
            </a:pPr>
            <a:r>
              <a:rPr lang="en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</a:t>
            </a:r>
            <a:r>
              <a:rPr lang="en-US" sz="2000" b="1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ổng</a:t>
            </a: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quan</a:t>
            </a: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tình</a:t>
            </a: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hình</a:t>
            </a:r>
            <a:endParaRPr lang="en" sz="20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None/>
            </a:pPr>
            <a:r>
              <a:rPr lang="en-US" sz="2000" b="1" dirty="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Th</a:t>
            </a:r>
            <a:r>
              <a:rPr lang="vi-VN" sz="2000" b="1" dirty="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ư</a:t>
            </a:r>
            <a:r>
              <a:rPr lang="en-US" sz="2000" b="1" dirty="0" err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ơng</a:t>
            </a:r>
            <a:r>
              <a:rPr lang="en-US" sz="2000" b="1" dirty="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mại</a:t>
            </a:r>
            <a:r>
              <a:rPr lang="en-US" sz="2000" b="1" dirty="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điện</a:t>
            </a:r>
            <a:r>
              <a:rPr lang="en-US" sz="2000" b="1" dirty="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tử</a:t>
            </a:r>
            <a:endParaRPr lang="en-US" sz="20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None/>
            </a:pP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ở </a:t>
            </a:r>
            <a:r>
              <a:rPr lang="en-US" sz="2000" b="1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Việt</a:t>
            </a: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Nam</a:t>
            </a:r>
            <a:endParaRPr lang="en" sz="20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" name="Đường nối Thẳng 2">
            <a:extLst>
              <a:ext uri="{FF2B5EF4-FFF2-40B4-BE49-F238E27FC236}">
                <a16:creationId xmlns:a16="http://schemas.microsoft.com/office/drawing/2014/main" id="{E54D9DEE-3857-4E66-9CF5-F40FA1D23ECF}"/>
              </a:ext>
            </a:extLst>
          </p:cNvPr>
          <p:cNvCxnSpPr/>
          <p:nvPr/>
        </p:nvCxnSpPr>
        <p:spPr>
          <a:xfrm>
            <a:off x="0" y="743120"/>
            <a:ext cx="23717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81489526-48D2-49F1-B31E-9111B7EE90AC}"/>
              </a:ext>
            </a:extLst>
          </p:cNvPr>
          <p:cNvCxnSpPr/>
          <p:nvPr/>
        </p:nvCxnSpPr>
        <p:spPr>
          <a:xfrm>
            <a:off x="4814887" y="750432"/>
            <a:ext cx="4321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Shape 170"/>
          <p:cNvSpPr/>
          <p:nvPr/>
        </p:nvSpPr>
        <p:spPr>
          <a:xfrm>
            <a:off x="790762" y="355332"/>
            <a:ext cx="790199" cy="790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" name="Shape 609">
            <a:extLst>
              <a:ext uri="{FF2B5EF4-FFF2-40B4-BE49-F238E27FC236}">
                <a16:creationId xmlns:a16="http://schemas.microsoft.com/office/drawing/2014/main" id="{36DD5DC7-864C-44B1-86AC-3C85F55A20F8}"/>
              </a:ext>
            </a:extLst>
          </p:cNvPr>
          <p:cNvGrpSpPr/>
          <p:nvPr/>
        </p:nvGrpSpPr>
        <p:grpSpPr>
          <a:xfrm>
            <a:off x="948844" y="516698"/>
            <a:ext cx="474033" cy="467466"/>
            <a:chOff x="3292425" y="3664250"/>
            <a:chExt cx="397025" cy="391525"/>
          </a:xfrm>
        </p:grpSpPr>
        <p:sp>
          <p:nvSpPr>
            <p:cNvPr id="17" name="Shape 610">
              <a:extLst>
                <a:ext uri="{FF2B5EF4-FFF2-40B4-BE49-F238E27FC236}">
                  <a16:creationId xmlns:a16="http://schemas.microsoft.com/office/drawing/2014/main" id="{B40BC336-D94F-4593-A93D-110105874365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11">
              <a:extLst>
                <a:ext uri="{FF2B5EF4-FFF2-40B4-BE49-F238E27FC236}">
                  <a16:creationId xmlns:a16="http://schemas.microsoft.com/office/drawing/2014/main" id="{04794A53-9D9F-4AE8-98C3-601EEE53DF23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12">
              <a:extLst>
                <a:ext uri="{FF2B5EF4-FFF2-40B4-BE49-F238E27FC236}">
                  <a16:creationId xmlns:a16="http://schemas.microsoft.com/office/drawing/2014/main" id="{D5270640-C2AF-4955-9783-BC42991567F7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" name="Shape 90">
            <a:extLst>
              <a:ext uri="{FF2B5EF4-FFF2-40B4-BE49-F238E27FC236}">
                <a16:creationId xmlns:a16="http://schemas.microsoft.com/office/drawing/2014/main" id="{20211F14-07BE-46EC-BBF3-34E22B6B5E95}"/>
              </a:ext>
            </a:extLst>
          </p:cNvPr>
          <p:cNvSpPr txBox="1">
            <a:spLocks/>
          </p:cNvSpPr>
          <p:nvPr/>
        </p:nvSpPr>
        <p:spPr>
          <a:xfrm>
            <a:off x="353615" y="1363435"/>
            <a:ext cx="8436769" cy="35345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marL="457200" lvl="0" indent="-228600"/>
            <a:r>
              <a:rPr lang="en-US" dirty="0"/>
              <a:t> </a:t>
            </a:r>
            <a:r>
              <a:rPr lang="vi-VN" dirty="0" err="1"/>
              <a:t>Việt</a:t>
            </a:r>
            <a:r>
              <a:rPr lang="vi-VN" dirty="0"/>
              <a:t> Nam </a:t>
            </a:r>
            <a:r>
              <a:rPr lang="vi-VN" dirty="0" err="1"/>
              <a:t>lọt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Top</a:t>
            </a:r>
            <a:r>
              <a:rPr lang="vi-VN" dirty="0"/>
              <a:t> 3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trường</a:t>
            </a:r>
            <a:r>
              <a:rPr lang="vi-VN" dirty="0"/>
              <a:t> thương </a:t>
            </a:r>
            <a:r>
              <a:rPr lang="vi-VN" dirty="0" err="1"/>
              <a:t>mại</a:t>
            </a:r>
            <a:r>
              <a:rPr lang="vi-VN" dirty="0"/>
              <a:t> </a:t>
            </a:r>
            <a:r>
              <a:rPr lang="vi-VN" dirty="0" err="1"/>
              <a:t>điện</a:t>
            </a:r>
            <a:r>
              <a:rPr lang="vi-VN" dirty="0"/>
              <a:t> </a:t>
            </a:r>
            <a:r>
              <a:rPr lang="vi-VN" dirty="0" err="1"/>
              <a:t>tử</a:t>
            </a:r>
            <a:r>
              <a:rPr lang="vi-VN" dirty="0"/>
              <a:t> tăng </a:t>
            </a:r>
            <a:r>
              <a:rPr lang="vi-VN" dirty="0" err="1"/>
              <a:t>trưởng</a:t>
            </a:r>
            <a:r>
              <a:rPr lang="vi-VN" dirty="0"/>
              <a:t> nhanh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giới</a:t>
            </a:r>
            <a:endParaRPr lang="en-US" dirty="0"/>
          </a:p>
          <a:p>
            <a:pPr marL="228600" lvl="0">
              <a:buNone/>
            </a:pPr>
            <a:r>
              <a:rPr lang="en-US" sz="1600" dirty="0"/>
              <a:t>- </a:t>
            </a:r>
            <a:r>
              <a:rPr lang="vi-VN" sz="1600" dirty="0"/>
              <a:t>Theo </a:t>
            </a:r>
            <a:r>
              <a:rPr lang="vi-VN" sz="1600" dirty="0" err="1"/>
              <a:t>một</a:t>
            </a:r>
            <a:r>
              <a:rPr lang="vi-VN" sz="1600" dirty="0"/>
              <a:t> </a:t>
            </a:r>
            <a:r>
              <a:rPr lang="vi-VN" sz="1600" dirty="0" err="1"/>
              <a:t>báo</a:t>
            </a:r>
            <a:r>
              <a:rPr lang="vi-VN" sz="1600" dirty="0"/>
              <a:t> </a:t>
            </a:r>
            <a:r>
              <a:rPr lang="vi-VN" sz="1600" dirty="0" err="1"/>
              <a:t>cáo</a:t>
            </a:r>
            <a:r>
              <a:rPr lang="vi-VN" sz="1600" dirty="0"/>
              <a:t> </a:t>
            </a:r>
            <a:r>
              <a:rPr lang="vi-VN" sz="1600" dirty="0" err="1"/>
              <a:t>của</a:t>
            </a:r>
            <a:r>
              <a:rPr lang="vi-VN" sz="1600" dirty="0"/>
              <a:t> </a:t>
            </a:r>
            <a:r>
              <a:rPr lang="vi-VN" sz="1600" dirty="0" err="1"/>
              <a:t>diễn</a:t>
            </a:r>
            <a:r>
              <a:rPr lang="vi-VN" sz="1600" dirty="0"/>
              <a:t> </a:t>
            </a:r>
            <a:r>
              <a:rPr lang="vi-VN" sz="1600" dirty="0" err="1"/>
              <a:t>đàn</a:t>
            </a:r>
            <a:r>
              <a:rPr lang="vi-VN" sz="1600" b="1" dirty="0"/>
              <a:t> </a:t>
            </a:r>
            <a:r>
              <a:rPr lang="vi-VN" sz="1600" b="1" i="1" dirty="0" err="1"/>
              <a:t>The</a:t>
            </a:r>
            <a:r>
              <a:rPr lang="vi-VN" sz="1600" b="1" dirty="0" err="1"/>
              <a:t>LEADER</a:t>
            </a:r>
            <a:r>
              <a:rPr lang="vi-VN" sz="1600" dirty="0"/>
              <a:t> , </a:t>
            </a:r>
            <a:r>
              <a:rPr lang="vi-VN" sz="1600" dirty="0" err="1"/>
              <a:t>Việt</a:t>
            </a:r>
            <a:r>
              <a:rPr lang="vi-VN" sz="1600" dirty="0"/>
              <a:t> Nam, </a:t>
            </a:r>
            <a:r>
              <a:rPr lang="vi-VN" sz="1600" dirty="0" err="1"/>
              <a:t>Thái</a:t>
            </a:r>
            <a:r>
              <a:rPr lang="vi-VN" sz="1600" dirty="0"/>
              <a:t> Lan </a:t>
            </a:r>
            <a:r>
              <a:rPr lang="vi-VN" sz="1600" dirty="0" err="1"/>
              <a:t>và</a:t>
            </a:r>
            <a:r>
              <a:rPr lang="vi-VN" sz="1600" dirty="0"/>
              <a:t> </a:t>
            </a:r>
            <a:r>
              <a:rPr lang="vi-VN" sz="1600" dirty="0" err="1"/>
              <a:t>Malaysia</a:t>
            </a:r>
            <a:r>
              <a:rPr lang="vi-VN" sz="1600" dirty="0"/>
              <a:t> </a:t>
            </a:r>
            <a:r>
              <a:rPr lang="vi-VN" sz="1600" dirty="0" err="1"/>
              <a:t>là</a:t>
            </a:r>
            <a:r>
              <a:rPr lang="vi-VN" sz="1600" dirty="0"/>
              <a:t> </a:t>
            </a:r>
            <a:r>
              <a:rPr lang="vi-VN" sz="1600" dirty="0" err="1"/>
              <a:t>những</a:t>
            </a:r>
            <a:r>
              <a:rPr lang="vi-VN" sz="1600" dirty="0"/>
              <a:t> </a:t>
            </a:r>
            <a:r>
              <a:rPr lang="vi-VN" sz="1600" dirty="0" err="1"/>
              <a:t>thị</a:t>
            </a:r>
            <a:r>
              <a:rPr lang="vi-VN" sz="1600" dirty="0"/>
              <a:t> </a:t>
            </a:r>
            <a:r>
              <a:rPr lang="vi-VN" sz="1600" dirty="0" err="1"/>
              <a:t>trường</a:t>
            </a:r>
            <a:r>
              <a:rPr lang="vi-VN" sz="1600" dirty="0"/>
              <a:t> thương </a:t>
            </a:r>
            <a:r>
              <a:rPr lang="vi-VN" sz="1600" dirty="0" err="1"/>
              <a:t>mại</a:t>
            </a:r>
            <a:r>
              <a:rPr lang="vi-VN" sz="1600" dirty="0"/>
              <a:t> </a:t>
            </a:r>
            <a:r>
              <a:rPr lang="vi-VN" sz="1600" dirty="0" err="1"/>
              <a:t>điện</a:t>
            </a:r>
            <a:r>
              <a:rPr lang="vi-VN" sz="1600" dirty="0"/>
              <a:t> </a:t>
            </a:r>
            <a:r>
              <a:rPr lang="vi-VN" sz="1600" dirty="0" err="1"/>
              <a:t>tử</a:t>
            </a:r>
            <a:r>
              <a:rPr lang="vi-VN" sz="1600" dirty="0"/>
              <a:t> </a:t>
            </a:r>
            <a:r>
              <a:rPr lang="vi-VN" sz="1600" dirty="0" err="1"/>
              <a:t>có</a:t>
            </a:r>
            <a:r>
              <a:rPr lang="vi-VN" sz="1600" dirty="0"/>
              <a:t> </a:t>
            </a:r>
            <a:r>
              <a:rPr lang="vi-VN" sz="1600" dirty="0" err="1"/>
              <a:t>tốc</a:t>
            </a:r>
            <a:r>
              <a:rPr lang="vi-VN" sz="1600" dirty="0"/>
              <a:t> </a:t>
            </a:r>
            <a:r>
              <a:rPr lang="vi-VN" sz="1600" dirty="0" err="1"/>
              <a:t>độ</a:t>
            </a:r>
            <a:r>
              <a:rPr lang="vi-VN" sz="1600" dirty="0"/>
              <a:t> tăng </a:t>
            </a:r>
            <a:r>
              <a:rPr lang="vi-VN" sz="1600" dirty="0" err="1"/>
              <a:t>trưởng</a:t>
            </a:r>
            <a:r>
              <a:rPr lang="vi-VN" sz="1600" dirty="0"/>
              <a:t> nhanh </a:t>
            </a:r>
            <a:r>
              <a:rPr lang="vi-VN" sz="1600" dirty="0" err="1"/>
              <a:t>nhất</a:t>
            </a:r>
            <a:r>
              <a:rPr lang="vi-VN" sz="1600" dirty="0"/>
              <a:t> </a:t>
            </a:r>
            <a:r>
              <a:rPr lang="vi-VN" sz="1600" dirty="0" err="1"/>
              <a:t>thế</a:t>
            </a:r>
            <a:r>
              <a:rPr lang="vi-VN" sz="1600" dirty="0"/>
              <a:t> </a:t>
            </a:r>
            <a:r>
              <a:rPr lang="vi-VN" sz="1600" dirty="0" err="1"/>
              <a:t>giới</a:t>
            </a:r>
            <a:r>
              <a:rPr lang="vi-VN" sz="1600" dirty="0"/>
              <a:t>.</a:t>
            </a:r>
            <a:endParaRPr lang="en-US" sz="1600" dirty="0"/>
          </a:p>
          <a:p>
            <a:pPr marL="228600" lvl="0">
              <a:buNone/>
            </a:pPr>
            <a:endParaRPr lang="en-US" sz="1600" dirty="0"/>
          </a:p>
          <a:p>
            <a:pPr marL="457200" lvl="0" indent="-228600"/>
            <a:r>
              <a:rPr lang="en-US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di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cầm</a:t>
            </a:r>
            <a:r>
              <a:rPr lang="vi-VN" dirty="0"/>
              <a:t> tay </a:t>
            </a:r>
            <a:r>
              <a:rPr lang="vi-VN" dirty="0" err="1"/>
              <a:t>trở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phương </a:t>
            </a:r>
            <a:r>
              <a:rPr lang="vi-VN" dirty="0" err="1"/>
              <a:t>tiện</a:t>
            </a:r>
            <a:r>
              <a:rPr lang="vi-VN" dirty="0"/>
              <a:t> mua </a:t>
            </a:r>
            <a:r>
              <a:rPr lang="vi-VN" dirty="0" err="1"/>
              <a:t>hàng</a:t>
            </a:r>
            <a:r>
              <a:rPr lang="vi-VN" dirty="0"/>
              <a:t> ch</a:t>
            </a:r>
            <a:r>
              <a:rPr lang="en-US" dirty="0" err="1"/>
              <a:t>ín</a:t>
            </a:r>
            <a:r>
              <a:rPr lang="vi-VN" dirty="0"/>
              <a:t>h</a:t>
            </a:r>
            <a:endParaRPr lang="en-US" dirty="0"/>
          </a:p>
          <a:p>
            <a:pPr marL="228600" lvl="0">
              <a:buNone/>
            </a:pPr>
            <a:r>
              <a:rPr lang="en-US" sz="1600" dirty="0"/>
              <a:t>- T</a:t>
            </a:r>
            <a:r>
              <a:rPr lang="vi-VN" sz="1600" dirty="0"/>
              <a:t>heo </a:t>
            </a:r>
            <a:r>
              <a:rPr lang="vi-VN" sz="1600" dirty="0" err="1"/>
              <a:t>các</a:t>
            </a:r>
            <a:r>
              <a:rPr lang="vi-VN" sz="1600" dirty="0"/>
              <a:t> </a:t>
            </a:r>
            <a:r>
              <a:rPr lang="vi-VN" sz="1600" dirty="0" err="1"/>
              <a:t>thống</a:t>
            </a:r>
            <a:r>
              <a:rPr lang="vi-VN" sz="1600" dirty="0"/>
              <a:t> kê </a:t>
            </a:r>
            <a:r>
              <a:rPr lang="vi-VN" sz="1600" dirty="0" err="1"/>
              <a:t>dựa</a:t>
            </a:r>
            <a:r>
              <a:rPr lang="vi-VN" sz="1600" dirty="0"/>
              <a:t> trên </a:t>
            </a:r>
            <a:r>
              <a:rPr lang="vi-VN" sz="1600" dirty="0" err="1"/>
              <a:t>tình</a:t>
            </a:r>
            <a:r>
              <a:rPr lang="vi-VN" sz="1600" dirty="0"/>
              <a:t> </a:t>
            </a:r>
            <a:r>
              <a:rPr lang="vi-VN" sz="1600" dirty="0" err="1"/>
              <a:t>hình</a:t>
            </a:r>
            <a:r>
              <a:rPr lang="vi-VN" sz="1600" dirty="0"/>
              <a:t> thương </a:t>
            </a:r>
            <a:r>
              <a:rPr lang="vi-VN" sz="1600" dirty="0" err="1"/>
              <a:t>mại</a:t>
            </a:r>
            <a:r>
              <a:rPr lang="vi-VN" sz="1600" dirty="0"/>
              <a:t> </a:t>
            </a:r>
            <a:r>
              <a:rPr lang="vi-VN" sz="1600" dirty="0" err="1"/>
              <a:t>điện</a:t>
            </a:r>
            <a:r>
              <a:rPr lang="vi-VN" sz="1600" dirty="0"/>
              <a:t> </a:t>
            </a:r>
            <a:r>
              <a:rPr lang="vi-VN" sz="1600" dirty="0" err="1"/>
              <a:t>tử</a:t>
            </a:r>
            <a:r>
              <a:rPr lang="vi-VN" sz="1600" dirty="0"/>
              <a:t> trên </a:t>
            </a:r>
            <a:r>
              <a:rPr lang="vi-VN" sz="1600" dirty="0" err="1"/>
              <a:t>toàn</a:t>
            </a:r>
            <a:r>
              <a:rPr lang="vi-VN" sz="1600" dirty="0"/>
              <a:t> </a:t>
            </a:r>
            <a:r>
              <a:rPr lang="vi-VN" sz="1600" dirty="0" err="1"/>
              <a:t>thế</a:t>
            </a:r>
            <a:r>
              <a:rPr lang="vi-VN" sz="1600" dirty="0"/>
              <a:t> </a:t>
            </a:r>
            <a:r>
              <a:rPr lang="vi-VN" sz="1600" dirty="0" err="1"/>
              <a:t>giới</a:t>
            </a:r>
            <a:r>
              <a:rPr lang="vi-VN" sz="1600" dirty="0"/>
              <a:t>, thương </a:t>
            </a:r>
            <a:r>
              <a:rPr lang="vi-VN" sz="1600" dirty="0" err="1"/>
              <a:t>mại</a:t>
            </a:r>
            <a:r>
              <a:rPr lang="vi-VN" sz="1600" dirty="0"/>
              <a:t> di </a:t>
            </a:r>
            <a:r>
              <a:rPr lang="vi-VN" sz="1600" dirty="0" err="1"/>
              <a:t>động</a:t>
            </a:r>
            <a:r>
              <a:rPr lang="vi-VN" sz="1600" dirty="0"/>
              <a:t> đang </a:t>
            </a:r>
            <a:r>
              <a:rPr lang="vi-VN" sz="1600" dirty="0" err="1"/>
              <a:t>trở</a:t>
            </a:r>
            <a:r>
              <a:rPr lang="vi-VN" sz="1600" dirty="0"/>
              <a:t> </a:t>
            </a:r>
            <a:r>
              <a:rPr lang="vi-VN" sz="1600" dirty="0" err="1"/>
              <a:t>thành</a:t>
            </a:r>
            <a:r>
              <a:rPr lang="vi-VN" sz="1600" dirty="0"/>
              <a:t> xu </a:t>
            </a:r>
            <a:r>
              <a:rPr lang="vi-VN" sz="1600" dirty="0" err="1"/>
              <a:t>hướng</a:t>
            </a:r>
            <a:r>
              <a:rPr lang="vi-VN" sz="1600" dirty="0"/>
              <a:t> </a:t>
            </a:r>
            <a:r>
              <a:rPr lang="vi-VN" sz="1600" dirty="0" err="1"/>
              <a:t>và</a:t>
            </a:r>
            <a:r>
              <a:rPr lang="vi-VN" sz="1600" dirty="0"/>
              <a:t> </a:t>
            </a:r>
            <a:r>
              <a:rPr lang="vi-VN" sz="1600" dirty="0" err="1"/>
              <a:t>sẽ</a:t>
            </a:r>
            <a:r>
              <a:rPr lang="vi-VN" sz="1600" dirty="0"/>
              <a:t> </a:t>
            </a:r>
            <a:r>
              <a:rPr lang="vi-VN" sz="1600" dirty="0" err="1"/>
              <a:t>góp</a:t>
            </a:r>
            <a:r>
              <a:rPr lang="vi-VN" sz="1600" dirty="0"/>
              <a:t> </a:t>
            </a:r>
            <a:r>
              <a:rPr lang="vi-VN" sz="1600" dirty="0" err="1"/>
              <a:t>phần</a:t>
            </a:r>
            <a:r>
              <a:rPr lang="vi-VN" sz="1600" dirty="0"/>
              <a:t> không </a:t>
            </a:r>
            <a:r>
              <a:rPr lang="vi-VN" sz="1600" dirty="0" err="1"/>
              <a:t>nhỏ</a:t>
            </a:r>
            <a:r>
              <a:rPr lang="vi-VN" sz="1600" dirty="0"/>
              <a:t> </a:t>
            </a:r>
            <a:r>
              <a:rPr lang="vi-VN" sz="1600" dirty="0" err="1"/>
              <a:t>đến</a:t>
            </a:r>
            <a:r>
              <a:rPr lang="vi-VN" sz="1600" dirty="0"/>
              <a:t> </a:t>
            </a:r>
            <a:r>
              <a:rPr lang="vi-VN" sz="1600" dirty="0" err="1"/>
              <a:t>sự</a:t>
            </a:r>
            <a:r>
              <a:rPr lang="vi-VN" sz="1600" dirty="0"/>
              <a:t> </a:t>
            </a:r>
            <a:r>
              <a:rPr lang="vi-VN" sz="1600" dirty="0" err="1"/>
              <a:t>phát</a:t>
            </a:r>
            <a:r>
              <a:rPr lang="vi-VN" sz="1600" dirty="0"/>
              <a:t> </a:t>
            </a:r>
            <a:r>
              <a:rPr lang="vi-VN" sz="1600" dirty="0" err="1"/>
              <a:t>triển</a:t>
            </a:r>
            <a:r>
              <a:rPr lang="vi-VN" sz="1600" dirty="0"/>
              <a:t> </a:t>
            </a:r>
            <a:r>
              <a:rPr lang="vi-VN" sz="1600" dirty="0" err="1"/>
              <a:t>và</a:t>
            </a:r>
            <a:r>
              <a:rPr lang="vi-VN" sz="1600" dirty="0"/>
              <a:t> thay </a:t>
            </a:r>
            <a:r>
              <a:rPr lang="vi-VN" sz="1600" dirty="0" err="1"/>
              <a:t>đổi</a:t>
            </a:r>
            <a:r>
              <a:rPr lang="vi-VN" sz="1600" dirty="0"/>
              <a:t> </a:t>
            </a:r>
            <a:r>
              <a:rPr lang="vi-VN" sz="1600" dirty="0" err="1"/>
              <a:t>của</a:t>
            </a:r>
            <a:r>
              <a:rPr lang="vi-VN" sz="1600" dirty="0"/>
              <a:t> </a:t>
            </a:r>
            <a:r>
              <a:rPr lang="vi-VN" sz="1600" dirty="0" err="1"/>
              <a:t>các</a:t>
            </a:r>
            <a:r>
              <a:rPr lang="vi-VN" sz="1600" dirty="0"/>
              <a:t> </a:t>
            </a:r>
            <a:r>
              <a:rPr lang="vi-VN" sz="1600" dirty="0" err="1"/>
              <a:t>hoạt</a:t>
            </a:r>
            <a:r>
              <a:rPr lang="vi-VN" sz="1600" dirty="0"/>
              <a:t> </a:t>
            </a:r>
            <a:r>
              <a:rPr lang="vi-VN" sz="1600" dirty="0" err="1"/>
              <a:t>động</a:t>
            </a:r>
            <a:r>
              <a:rPr lang="vi-VN" sz="1600" dirty="0"/>
              <a:t> kinh doanh thương </a:t>
            </a:r>
            <a:r>
              <a:rPr lang="vi-VN" sz="1600" dirty="0" err="1"/>
              <a:t>mại</a:t>
            </a:r>
            <a:r>
              <a:rPr lang="vi-VN" sz="1600" dirty="0"/>
              <a:t> </a:t>
            </a:r>
            <a:r>
              <a:rPr lang="vi-VN" sz="1600" dirty="0" err="1"/>
              <a:t>điện</a:t>
            </a:r>
            <a:r>
              <a:rPr lang="vi-VN" sz="1600" dirty="0"/>
              <a:t> </a:t>
            </a:r>
            <a:r>
              <a:rPr lang="vi-VN" sz="1600" dirty="0" err="1"/>
              <a:t>tử</a:t>
            </a:r>
            <a:r>
              <a:rPr lang="vi-VN" sz="1600" dirty="0"/>
              <a:t> </a:t>
            </a:r>
            <a:r>
              <a:rPr lang="vi-VN" sz="1600" dirty="0" err="1"/>
              <a:t>hiện</a:t>
            </a:r>
            <a:r>
              <a:rPr lang="vi-VN" sz="1600" dirty="0"/>
              <a:t> nay.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0993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>
            <a:extLst>
              <a:ext uri="{FF2B5EF4-FFF2-40B4-BE49-F238E27FC236}">
                <a16:creationId xmlns:a16="http://schemas.microsoft.com/office/drawing/2014/main" id="{B7101873-72BC-4DE6-9138-46C262E8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116" y="1541510"/>
            <a:ext cx="1698531" cy="1698531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C20A1E54-FA2E-4847-BA71-D60A2FD83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05" y="3410899"/>
            <a:ext cx="1175388" cy="1175388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B25EF467-0158-4E3F-AA53-C1DEC9C03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625" y="3410899"/>
            <a:ext cx="1175388" cy="1175388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0EC4054-C5DD-4E7D-B2DF-756B854B3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545" y="207168"/>
            <a:ext cx="3940969" cy="472916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FF231C06-11F8-414B-8A49-F52A22866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097" y="373016"/>
            <a:ext cx="1530444" cy="1530444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E6EA6A91-7363-4700-9CAF-27F68A0CE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33" y="288972"/>
            <a:ext cx="1698532" cy="169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00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ctrTitle" idx="4294967295"/>
          </p:nvPr>
        </p:nvSpPr>
        <p:spPr>
          <a:xfrm>
            <a:off x="685800" y="343199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4800" dirty="0"/>
              <a:t>9 </a:t>
            </a:r>
            <a:r>
              <a:rPr lang="en-US" sz="4800" dirty="0"/>
              <a:t>Billions USD</a:t>
            </a:r>
            <a:endParaRPr lang="en" sz="4800" dirty="0"/>
          </a:p>
        </p:txBody>
      </p:sp>
      <p:sp>
        <p:nvSpPr>
          <p:cNvPr id="280" name="Shape 280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 err="1"/>
              <a:t>Tổng</a:t>
            </a:r>
            <a:r>
              <a:rPr lang="en-US" sz="1800" dirty="0"/>
              <a:t> </a:t>
            </a:r>
            <a:r>
              <a:rPr lang="en-US" sz="1800" dirty="0" err="1"/>
              <a:t>doanh</a:t>
            </a:r>
            <a:r>
              <a:rPr lang="en-US" sz="1800" dirty="0"/>
              <a:t> </a:t>
            </a:r>
            <a:r>
              <a:rPr lang="en-US" sz="1800" dirty="0" err="1"/>
              <a:t>thu</a:t>
            </a:r>
            <a:r>
              <a:rPr lang="en-US" sz="1800" dirty="0"/>
              <a:t> </a:t>
            </a:r>
            <a:r>
              <a:rPr lang="en-US" sz="1800" dirty="0" err="1"/>
              <a:t>năm</a:t>
            </a:r>
            <a:r>
              <a:rPr lang="en-US" sz="1800" dirty="0"/>
              <a:t> 2018 </a:t>
            </a:r>
            <a:r>
              <a:rPr lang="en-US" sz="1800" dirty="0" err="1"/>
              <a:t>của</a:t>
            </a:r>
            <a:r>
              <a:rPr lang="en-US" sz="1800" dirty="0"/>
              <a:t> TMĐT ở VN</a:t>
            </a:r>
            <a:endParaRPr lang="en" sz="1800" dirty="0"/>
          </a:p>
        </p:txBody>
      </p:sp>
      <p:sp>
        <p:nvSpPr>
          <p:cNvPr id="281" name="Shape 281"/>
          <p:cNvSpPr txBox="1">
            <a:spLocks noGrp="1"/>
          </p:cNvSpPr>
          <p:nvPr>
            <p:ph type="ctrTitle" idx="4294967295"/>
          </p:nvPr>
        </p:nvSpPr>
        <p:spPr>
          <a:xfrm>
            <a:off x="685800" y="2972099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>
                <a:highlight>
                  <a:srgbClr val="FFCD00"/>
                </a:highlight>
              </a:rPr>
              <a:t>25%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 err="1"/>
              <a:t>Tỉ</a:t>
            </a:r>
            <a:r>
              <a:rPr lang="en-US" sz="1800" dirty="0"/>
              <a:t> </a:t>
            </a:r>
            <a:r>
              <a:rPr lang="en-US" sz="1800" dirty="0" err="1"/>
              <a:t>lệ</a:t>
            </a:r>
            <a:r>
              <a:rPr lang="en-US" sz="1800" dirty="0"/>
              <a:t> </a:t>
            </a:r>
            <a:r>
              <a:rPr lang="en-US" sz="1800" dirty="0" err="1"/>
              <a:t>tăng</a:t>
            </a:r>
            <a:r>
              <a:rPr lang="en-US" sz="1800" dirty="0"/>
              <a:t> tr</a:t>
            </a:r>
            <a:r>
              <a:rPr lang="vi-VN" sz="1800" dirty="0"/>
              <a:t>ư</a:t>
            </a:r>
            <a:r>
              <a:rPr lang="en-US" sz="1800" dirty="0" err="1"/>
              <a:t>ởng</a:t>
            </a:r>
            <a:r>
              <a:rPr lang="en-US" sz="1800" dirty="0"/>
              <a:t> </a:t>
            </a:r>
            <a:r>
              <a:rPr lang="en-US" sz="1800" dirty="0" err="1"/>
              <a:t>trung</a:t>
            </a:r>
            <a:r>
              <a:rPr lang="en-US" sz="1800" dirty="0"/>
              <a:t>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năm</a:t>
            </a:r>
            <a:r>
              <a:rPr lang="en-US" sz="1800" dirty="0"/>
              <a:t> </a:t>
            </a:r>
            <a:r>
              <a:rPr lang="en-US" sz="1800" dirty="0" err="1"/>
              <a:t>giai</a:t>
            </a:r>
            <a:r>
              <a:rPr lang="en-US" sz="1800" dirty="0"/>
              <a:t> </a:t>
            </a:r>
            <a:r>
              <a:rPr lang="en-US" sz="1800" dirty="0" err="1"/>
              <a:t>đoạn</a:t>
            </a:r>
            <a:r>
              <a:rPr lang="en-US" sz="1800" dirty="0"/>
              <a:t> 2015-2018</a:t>
            </a:r>
            <a:endParaRPr lang="en" sz="1800" dirty="0"/>
          </a:p>
        </p:txBody>
      </p:sp>
      <p:sp>
        <p:nvSpPr>
          <p:cNvPr id="283" name="Shape 283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49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35,4</a:t>
            </a:r>
            <a:r>
              <a:rPr lang="en-US" sz="4800" dirty="0"/>
              <a:t> Millions</a:t>
            </a:r>
            <a:r>
              <a:rPr lang="en" sz="4800" dirty="0"/>
              <a:t> Users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/>
              <a:t>Ng</a:t>
            </a:r>
            <a:r>
              <a:rPr lang="vi-VN" sz="1800" dirty="0"/>
              <a:t>ư</a:t>
            </a:r>
            <a:r>
              <a:rPr lang="en-US" sz="1800" dirty="0" err="1"/>
              <a:t>ời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đa</a:t>
            </a:r>
            <a:r>
              <a:rPr lang="en-US" sz="1800" dirty="0"/>
              <a:t> </a:t>
            </a:r>
            <a:r>
              <a:rPr lang="en-US" sz="1800" dirty="0" err="1"/>
              <a:t>nền</a:t>
            </a:r>
            <a:r>
              <a:rPr lang="en-US" sz="1800" dirty="0"/>
              <a:t> </a:t>
            </a:r>
            <a:r>
              <a:rPr lang="en-US" sz="1800" dirty="0" err="1"/>
              <a:t>tảng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năm</a:t>
            </a:r>
            <a:r>
              <a:rPr lang="en-US" sz="1800" dirty="0"/>
              <a:t> 2019</a:t>
            </a:r>
            <a:endParaRPr lang="en" sz="1800" dirty="0"/>
          </a:p>
        </p:txBody>
      </p:sp>
      <p:grpSp>
        <p:nvGrpSpPr>
          <p:cNvPr id="285" name="Shape 285"/>
          <p:cNvGrpSpPr/>
          <p:nvPr/>
        </p:nvGrpSpPr>
        <p:grpSpPr>
          <a:xfrm>
            <a:off x="4433047" y="4413424"/>
            <a:ext cx="277858" cy="201655"/>
            <a:chOff x="3932350" y="3714775"/>
            <a:chExt cx="439650" cy="319075"/>
          </a:xfrm>
        </p:grpSpPr>
        <p:sp>
          <p:nvSpPr>
            <p:cNvPr id="286" name="Shape 28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4790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80" grpId="0" build="p"/>
      <p:bldP spid="281" grpId="0"/>
      <p:bldP spid="282" grpId="0" build="p"/>
      <p:bldP spid="283" grpId="0"/>
      <p:bldP spid="28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5C22EBD8-47E4-4B3C-BFC8-2DC7ABD86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31" y="400050"/>
            <a:ext cx="6281738" cy="2915546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31605250-006A-4F21-B942-45B63C36FBE7}"/>
              </a:ext>
            </a:extLst>
          </p:cNvPr>
          <p:cNvSpPr/>
          <p:nvPr/>
        </p:nvSpPr>
        <p:spPr>
          <a:xfrm>
            <a:off x="471487" y="3420011"/>
            <a:ext cx="8201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Điện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tử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và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các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phương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tiện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truyền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thông</a:t>
            </a:r>
            <a:r>
              <a:rPr lang="vi-VN" sz="1600" dirty="0">
                <a:solidFill>
                  <a:schemeClr val="tx1"/>
                </a:solidFill>
                <a:latin typeface="Open Sans"/>
              </a:rPr>
              <a:t> (doanh thu 685 </a:t>
            </a:r>
            <a:r>
              <a:rPr lang="vi-VN" sz="1600" dirty="0" err="1">
                <a:solidFill>
                  <a:schemeClr val="tx1"/>
                </a:solidFill>
                <a:latin typeface="Open Sans"/>
              </a:rPr>
              <a:t>triệu</a:t>
            </a:r>
            <a:r>
              <a:rPr lang="vi-VN" sz="1600" dirty="0">
                <a:solidFill>
                  <a:schemeClr val="tx1"/>
                </a:solidFill>
                <a:latin typeface="Open Sans"/>
              </a:rPr>
              <a:t> USD trong năm 2019)</a:t>
            </a:r>
          </a:p>
          <a:p>
            <a:pPr>
              <a:buFont typeface="+mj-lt"/>
              <a:buAutoNum type="arabicPeriod"/>
            </a:pP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Thời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trang </a:t>
            </a:r>
            <a:r>
              <a:rPr lang="vi-VN" sz="1600" dirty="0">
                <a:solidFill>
                  <a:schemeClr val="tx1"/>
                </a:solidFill>
                <a:latin typeface="Open Sans"/>
              </a:rPr>
              <a:t>(doanh thu 661 </a:t>
            </a:r>
            <a:r>
              <a:rPr lang="vi-VN" sz="1600" dirty="0" err="1">
                <a:solidFill>
                  <a:schemeClr val="tx1"/>
                </a:solidFill>
                <a:latin typeface="Open Sans"/>
              </a:rPr>
              <a:t>triệu</a:t>
            </a:r>
            <a:r>
              <a:rPr lang="vi-VN" sz="1600" dirty="0">
                <a:solidFill>
                  <a:schemeClr val="tx1"/>
                </a:solidFill>
                <a:latin typeface="Open Sans"/>
              </a:rPr>
              <a:t> USD trong năm 2019)</a:t>
            </a:r>
          </a:p>
          <a:p>
            <a:pPr>
              <a:buFont typeface="+mj-lt"/>
              <a:buAutoNum type="arabicPeriod"/>
            </a:pP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Đồ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chơi,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sở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thích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,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và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đồ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DIY</a:t>
            </a:r>
            <a:r>
              <a:rPr lang="vi-VN" sz="1600" dirty="0">
                <a:solidFill>
                  <a:schemeClr val="tx1"/>
                </a:solidFill>
                <a:latin typeface="Open Sans"/>
              </a:rPr>
              <a:t>(doanh thu 438 </a:t>
            </a:r>
            <a:r>
              <a:rPr lang="vi-VN" sz="1600" dirty="0" err="1">
                <a:solidFill>
                  <a:schemeClr val="tx1"/>
                </a:solidFill>
                <a:latin typeface="Open Sans"/>
              </a:rPr>
              <a:t>triệu</a:t>
            </a:r>
            <a:r>
              <a:rPr lang="vi-VN" sz="1600" dirty="0">
                <a:solidFill>
                  <a:schemeClr val="tx1"/>
                </a:solidFill>
                <a:latin typeface="Open Sans"/>
              </a:rPr>
              <a:t> USD trong năm 2019)</a:t>
            </a:r>
          </a:p>
          <a:p>
            <a:pPr>
              <a:buFont typeface="+mj-lt"/>
              <a:buAutoNum type="arabicPeriod"/>
            </a:pP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Nội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thất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và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thiết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bị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gia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dụng</a:t>
            </a:r>
            <a:r>
              <a:rPr lang="vi-VN" sz="1600" dirty="0">
                <a:solidFill>
                  <a:schemeClr val="tx1"/>
                </a:solidFill>
                <a:latin typeface="Open Sans"/>
              </a:rPr>
              <a:t>(doanh thu 478 </a:t>
            </a:r>
            <a:r>
              <a:rPr lang="vi-VN" sz="1600" dirty="0" err="1">
                <a:solidFill>
                  <a:schemeClr val="tx1"/>
                </a:solidFill>
                <a:latin typeface="Open Sans"/>
              </a:rPr>
              <a:t>triệu</a:t>
            </a:r>
            <a:r>
              <a:rPr lang="vi-VN" sz="1600" dirty="0">
                <a:solidFill>
                  <a:schemeClr val="tx1"/>
                </a:solidFill>
                <a:latin typeface="Open Sans"/>
              </a:rPr>
              <a:t> USD trong năm 2019)</a:t>
            </a:r>
          </a:p>
          <a:p>
            <a:pPr>
              <a:buFont typeface="+mj-lt"/>
              <a:buAutoNum type="arabicPeriod"/>
            </a:pP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Thực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phẩm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và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đồ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dùng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chăm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sóc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</a:t>
            </a:r>
            <a:r>
              <a:rPr lang="vi-VN" sz="1600" b="1" dirty="0" err="1">
                <a:solidFill>
                  <a:schemeClr val="tx1"/>
                </a:solidFill>
                <a:latin typeface="Open Sans"/>
              </a:rPr>
              <a:t>cá</a:t>
            </a:r>
            <a:r>
              <a:rPr lang="vi-VN" sz="1600" b="1" dirty="0">
                <a:solidFill>
                  <a:schemeClr val="tx1"/>
                </a:solidFill>
                <a:latin typeface="Open Sans"/>
              </a:rPr>
              <a:t> nhân</a:t>
            </a:r>
            <a:r>
              <a:rPr lang="vi-VN" sz="1600" dirty="0">
                <a:solidFill>
                  <a:schemeClr val="tx1"/>
                </a:solidFill>
                <a:latin typeface="Open Sans"/>
              </a:rPr>
              <a:t>(doanh thu 448 </a:t>
            </a:r>
            <a:r>
              <a:rPr lang="vi-VN" sz="1600" dirty="0" err="1">
                <a:solidFill>
                  <a:schemeClr val="tx1"/>
                </a:solidFill>
                <a:latin typeface="Open Sans"/>
              </a:rPr>
              <a:t>triệu</a:t>
            </a:r>
            <a:r>
              <a:rPr lang="vi-VN" sz="1600" dirty="0">
                <a:solidFill>
                  <a:schemeClr val="tx1"/>
                </a:solidFill>
                <a:latin typeface="Open Sans"/>
              </a:rPr>
              <a:t> USD trong năm 2019)</a:t>
            </a:r>
          </a:p>
        </p:txBody>
      </p:sp>
    </p:spTree>
    <p:extLst>
      <p:ext uri="{BB962C8B-B14F-4D97-AF65-F5344CB8AC3E}">
        <p14:creationId xmlns:p14="http://schemas.microsoft.com/office/powerpoint/2010/main" val="93691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3" y="2221706"/>
            <a:ext cx="3792789" cy="63161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6CB2140-E40F-49F3-BF5D-2993105717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4652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42">
            <a:extLst>
              <a:ext uri="{FF2B5EF4-FFF2-40B4-BE49-F238E27FC236}">
                <a16:creationId xmlns:a16="http://schemas.microsoft.com/office/drawing/2014/main" id="{936A2340-FAED-4D50-BC57-7BC53798C0FA}"/>
              </a:ext>
            </a:extLst>
          </p:cNvPr>
          <p:cNvSpPr txBox="1">
            <a:spLocks/>
          </p:cNvSpPr>
          <p:nvPr/>
        </p:nvSpPr>
        <p:spPr>
          <a:xfrm>
            <a:off x="3074514" y="3879057"/>
            <a:ext cx="2994970" cy="5450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Lora"/>
              </a:rPr>
              <a:t>Mô h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Lora"/>
              </a:rPr>
              <a:t>ình</a:t>
            </a:r>
            <a:r>
              <a:rPr lang="en" sz="3200" b="1" dirty="0"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</a:t>
            </a:r>
            <a:r>
              <a:rPr lang="en-US" sz="3200" b="1" dirty="0">
                <a:highlight>
                  <a:srgbClr val="FFCD00"/>
                </a:highlight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Agile</a:t>
            </a:r>
            <a:endParaRPr lang="e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D35F6839-90EC-482B-8BA3-187B5652C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14" y="135576"/>
            <a:ext cx="8185371" cy="408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6745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206</Words>
  <Application>Microsoft Office PowerPoint</Application>
  <PresentationFormat>Trình chiếu Trên màn hình (16:9)</PresentationFormat>
  <Paragraphs>56</Paragraphs>
  <Slides>22</Slides>
  <Notes>22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22</vt:i4>
      </vt:variant>
    </vt:vector>
  </HeadingPairs>
  <TitlesOfParts>
    <vt:vector size="28" baseType="lpstr">
      <vt:lpstr>Open Sans</vt:lpstr>
      <vt:lpstr>Times New Roman</vt:lpstr>
      <vt:lpstr>Lora</vt:lpstr>
      <vt:lpstr>Arial</vt:lpstr>
      <vt:lpstr>Quattrocento Sans</vt:lpstr>
      <vt:lpstr>Viola template</vt:lpstr>
      <vt:lpstr>Website E-market</vt:lpstr>
      <vt:lpstr>Bản trình bày PowerPoint</vt:lpstr>
      <vt:lpstr>Lí do chọn đề tài</vt:lpstr>
      <vt:lpstr>Bản trình bày PowerPoint</vt:lpstr>
      <vt:lpstr>Bản trình bày PowerPoint</vt:lpstr>
      <vt:lpstr>9 Billions USD</vt:lpstr>
      <vt:lpstr>Bản trình bày PowerPoint</vt:lpstr>
      <vt:lpstr>Công nghệ sử dụng</vt:lpstr>
      <vt:lpstr>Bản trình bày PowerPoint</vt:lpstr>
      <vt:lpstr>Bản trình bày PowerPoint</vt:lpstr>
      <vt:lpstr>Bản trình bày PowerPoint</vt:lpstr>
      <vt:lpstr>Bản trình bày PowerPoint</vt:lpstr>
      <vt:lpstr>Demo sản phẩm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E-market</dc:title>
  <cp:lastModifiedBy>Mai Xuan Thang 20173369</cp:lastModifiedBy>
  <cp:revision>15</cp:revision>
  <dcterms:modified xsi:type="dcterms:W3CDTF">2019-12-18T04:47:17Z</dcterms:modified>
</cp:coreProperties>
</file>